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3" r:id="rId3"/>
    <p:sldId id="264" r:id="rId4"/>
    <p:sldId id="267" r:id="rId5"/>
    <p:sldId id="268" r:id="rId6"/>
    <p:sldId id="269" r:id="rId7"/>
    <p:sldId id="270" r:id="rId8"/>
    <p:sldId id="276" r:id="rId9"/>
    <p:sldId id="265" r:id="rId10"/>
    <p:sldId id="26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71" r:id="rId21"/>
    <p:sldId id="28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87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gif>
</file>

<file path=ppt/media/image12.gif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19.png>
</file>

<file path=ppt/media/image2.jpg>
</file>

<file path=ppt/media/image3.jpeg>
</file>

<file path=ppt/media/image4.jpg>
</file>

<file path=ppt/media/image5.jpeg>
</file>

<file path=ppt/media/image6.png>
</file>

<file path=ppt/media/image7.png>
</file>

<file path=ppt/media/image70.png>
</file>

<file path=ppt/media/image8.gif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12BED07-6713-92AA-40AF-AE58F4F83C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608406" y="4512376"/>
            <a:ext cx="8639776" cy="900190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C9EF77-BF49-E4C1-0FC7-563354777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BD5853-25AA-1C3D-EAD2-496674792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7F0DAD-5850-CAAE-CD25-4D6DDDFF3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34851B1-0B20-9549-0D70-886AA9D0453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8406" y="1720884"/>
            <a:ext cx="8639775" cy="2734693"/>
          </a:xfrm>
          <a:noFill/>
        </p:spPr>
        <p:txBody>
          <a:bodyPr anchor="b">
            <a:normAutofit/>
          </a:bodyPr>
          <a:lstStyle>
            <a:lvl1pPr algn="l">
              <a:defRPr sz="3200" spc="530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58643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3AB-851A-0D2F-B3AE-5B161CFFC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4338" y="1255172"/>
            <a:ext cx="9297346" cy="1050707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E89FD6B-3621-3904-7878-A2825C6925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624338" y="2419468"/>
            <a:ext cx="9297346" cy="3254356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808AE9-D8ED-ED5D-D7B0-A43811777E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9EF98B-AC81-D122-3D05-9C4E2FE423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FB543-B138-6627-3714-12105D172A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6914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03DE16D-F1A0-DDB5-A98C-A9055C93D9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9126961" y="1414196"/>
            <a:ext cx="1817441" cy="4100602"/>
          </a:xfrm>
        </p:spPr>
        <p:txBody>
          <a:bodyPr vert="eaVert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8A548F-8DA7-C53C-1BFE-7C720CB20F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1346042" y="1414196"/>
            <a:ext cx="7780919" cy="4100602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2EA2C8-1C90-25D0-8B0A-30B73CFD3E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6FF1A4-0404-DA2D-1EA4-828091C049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457155-0F4A-F7B7-C4A8-755572E98C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72941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48F26-B5E3-8A90-51FC-8520D1D732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A4D95-10F3-6212-8302-5610C43E32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281BE7-A53D-441E-0393-0E59412C91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EF10F0-B23F-BF4B-DB66-9BCF734DB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65DDEC-13A7-D988-D082-03076F80F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362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80CFA-45ED-71B0-EE3E-CCE6D5C19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2474" y="2413788"/>
            <a:ext cx="8085116" cy="2737521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37BECA-A01D-7D7A-F2A6-891EC9D229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2474" y="1351721"/>
            <a:ext cx="8085118" cy="993913"/>
          </a:xfr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716478-6FAF-D420-0B87-6EABB81E88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C4289B-CB0D-8AFC-7C02-F755C0DCC8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7971E4-8A9E-2A30-D7FE-B3505124BB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21247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F941-C3A7-545F-8046-C7A9AC8030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5817" y="1272209"/>
            <a:ext cx="9164725" cy="1033670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BD4277-CFAE-EEF6-3346-61F06D5A394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15817" y="2425148"/>
            <a:ext cx="4188635" cy="316064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543384-699D-84FC-C8B5-7BDE49BB44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71355" y="2425148"/>
            <a:ext cx="4188635" cy="316064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A49386-AFC8-03DA-4563-07B0A0119B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AED60A-7704-31D9-7D4D-65C635EDF8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66927DA-3B5E-13B8-0BA8-5DCFF001E0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85673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37B55A-280B-BDCB-F966-8578DDE74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7442" y="600817"/>
            <a:ext cx="10079497" cy="1168706"/>
          </a:xfrm>
        </p:spPr>
        <p:txBody>
          <a:bodyPr anchor="b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C76EA03-7008-14AB-547B-E66EA4EC96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17442" y="1798488"/>
            <a:ext cx="4599587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D629F56-D2C8-71FE-FA59-002819D518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17442" y="2777279"/>
            <a:ext cx="4599587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12524D2-CA8D-75F3-D089-C2F0E20D47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497352" y="1798488"/>
            <a:ext cx="4599588" cy="668492"/>
          </a:xfrm>
        </p:spPr>
        <p:txBody>
          <a:bodyPr anchor="b"/>
          <a:lstStyle>
            <a:lvl1pPr marL="0" indent="0">
              <a:buNone/>
              <a:defRPr sz="24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E99B0E3-5AE5-0516-27BF-9F246137FE0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97352" y="2777279"/>
            <a:ext cx="4599588" cy="3276934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B319A7-6048-4735-B2AC-6D6043F146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15F875-F23E-D0D2-9115-CD494FDA00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DB4F88F-F488-D9D5-CF99-AA1750AAFC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B5094593-EFC2-EEEF-74CD-BD00F4132A94}"/>
              </a:ext>
            </a:extLst>
          </p:cNvPr>
          <p:cNvCxnSpPr>
            <a:cxnSpLocks/>
          </p:cNvCxnSpPr>
          <p:nvPr/>
        </p:nvCxnSpPr>
        <p:spPr>
          <a:xfrm>
            <a:off x="6571185" y="2593591"/>
            <a:ext cx="4525755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AF851F6D-436C-FA47-8CD1-2C10E735764A}"/>
              </a:ext>
            </a:extLst>
          </p:cNvPr>
          <p:cNvCxnSpPr>
            <a:cxnSpLocks/>
          </p:cNvCxnSpPr>
          <p:nvPr/>
        </p:nvCxnSpPr>
        <p:spPr>
          <a:xfrm>
            <a:off x="1107503" y="2593591"/>
            <a:ext cx="4509526" cy="0"/>
          </a:xfrm>
          <a:prstGeom prst="line">
            <a:avLst/>
          </a:prstGeom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13838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91B86-9261-4E82-EF65-30F78154E2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A5E84-E43B-20AE-E80D-47CB0B07B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AFF5797-14F1-9FEB-247C-0E325AF74D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5B5D7AF-1489-8F93-4828-0AE784B8B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03656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6CAF1C-8901-AE05-E52C-D5B9594105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1CD4F90-2973-4FE2-6C2C-5C2AC5C5A8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50414B-A7EC-0C14-EFD2-29C5582CC1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71689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378C7-A764-C5E4-A6A4-DC5B1B3537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1" y="1391478"/>
            <a:ext cx="3288432" cy="1951414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DFE178-4B5D-413B-6583-AB81E8D041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03235" y="920080"/>
            <a:ext cx="5312467" cy="50263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DB92F6D-71AB-9630-9DBE-46041C50C7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1" y="3566727"/>
            <a:ext cx="3288432" cy="1766325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FEAAD1-C919-6E2E-32D2-E199025FB8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288B5D8-E15B-BE38-2A89-BD0F02E1A0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67ECC26-B78C-4CBD-6883-97E80D3E5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6AAC029-BE5C-900C-E7D2-DE6E31789D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252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04EAA-30F7-390A-C77C-2E5BD8218B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0120" y="1391478"/>
            <a:ext cx="3322510" cy="2037522"/>
          </a:xfrm>
        </p:spPr>
        <p:txBody>
          <a:bodyPr anchor="t">
            <a:normAutofit/>
          </a:bodyPr>
          <a:lstStyle>
            <a:lvl1pPr>
              <a:defRPr sz="2400"/>
            </a:lvl1pPr>
          </a:lstStyle>
          <a:p>
            <a:r>
              <a:rPr lang="en-US" dirty="0"/>
              <a:t>Click to edit Master title style</a:t>
            </a:r>
          </a:p>
        </p:txBody>
      </p:sp>
      <p:sp useBgFill="1">
        <p:nvSpPr>
          <p:cNvPr id="3" name="Picture Placeholder 2">
            <a:extLst>
              <a:ext uri="{FF2B5EF4-FFF2-40B4-BE49-F238E27FC236}">
                <a16:creationId xmlns:a16="http://schemas.microsoft.com/office/drawing/2014/main" id="{513A1C34-81AC-D534-67B1-4272122893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907143" y="931857"/>
            <a:ext cx="5351659" cy="499630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E1012D-3524-26C6-64C1-8CE6E7A9A29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380120" y="3742792"/>
            <a:ext cx="3322510" cy="1590261"/>
          </a:xfrm>
        </p:spPr>
        <p:txBody>
          <a:bodyPr anchor="b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8FA6D7-1BE0-F14D-A2F7-4836180BC3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56B5AC-3F20-FDC1-D579-7C4C6B4ED0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074ACA-1D54-81FA-70B1-31AB3011B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D8EE65-D4F9-418A-1628-F5DFD3DBA2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4305523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8579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792104-6F24-CD50-F55E-22A55084DD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442" y="1233199"/>
            <a:ext cx="8977511" cy="1073825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1059CB-D00E-398D-E4D9-59792FC40A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444" y="2419639"/>
            <a:ext cx="8977509" cy="314178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DFBC38-D897-7CBE-AC89-A95A2222D7C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47726" y="6199188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E7736193-EDE3-4BB5-AE5F-E6E5472AB8BE}" type="datetimeFigureOut">
              <a:rPr lang="en-US" smtClean="0"/>
              <a:t>3/31/2025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728008-2A03-D518-4A75-30816EB0D1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286625" y="6199188"/>
            <a:ext cx="340995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691D49-2BD8-1C36-B43A-CF2F917776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696577" y="6199188"/>
            <a:ext cx="6191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n-lt"/>
              </a:defRPr>
            </a:lvl1pPr>
          </a:lstStyle>
          <a:p>
            <a:fld id="{1CC2C9B9-B4B7-45CC-A7EB-16F8BADE9045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E2A49E-0BD9-321C-F602-AFA2FCF9B2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933198" y="931857"/>
            <a:ext cx="10326946" cy="4996302"/>
          </a:xfrm>
          <a:prstGeom prst="rect">
            <a:avLst/>
          </a:pr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93385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120000"/>
        </a:lnSpc>
        <a:spcBef>
          <a:spcPct val="0"/>
        </a:spcBef>
        <a:buNone/>
        <a:defRPr sz="2800" b="1" kern="1200" cap="all" spc="5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ntnamericas.com/" TargetMode="External"/><Relationship Id="rId7" Type="http://schemas.openxmlformats.org/officeDocument/2006/relationships/image" Target="../media/image15.png"/><Relationship Id="rId2" Type="http://schemas.openxmlformats.org/officeDocument/2006/relationships/hyperlink" Target="https://www.nsk.com/am-en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timken.com/products/timken-engineered-bearings/" TargetMode="External"/><Relationship Id="rId5" Type="http://schemas.openxmlformats.org/officeDocument/2006/relationships/hyperlink" Target="https://www.skf.com/us" TargetMode="External"/><Relationship Id="rId4" Type="http://schemas.openxmlformats.org/officeDocument/2006/relationships/hyperlink" Target="https://www.schaeffler.us/us/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gif"/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0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7030221B-8902-BB40-4733-19AC6BAD17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7279"/>
          <a:stretch/>
        </p:blipFill>
        <p:spPr>
          <a:xfrm>
            <a:off x="1" y="10"/>
            <a:ext cx="12191998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34286" y="934038"/>
            <a:ext cx="4316884" cy="4991433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3331 w 9985899"/>
              <a:gd name="connsiteY5" fmla="*/ 4251727 h 4920343"/>
              <a:gd name="connsiteX0" fmla="*/ 23936 w 9992251"/>
              <a:gd name="connsiteY0" fmla="*/ 1779914 h 4920343"/>
              <a:gd name="connsiteX1" fmla="*/ 6457 w 9992251"/>
              <a:gd name="connsiteY1" fmla="*/ 0 h 4920343"/>
              <a:gd name="connsiteX2" fmla="*/ 9992251 w 9992251"/>
              <a:gd name="connsiteY2" fmla="*/ 0 h 4920343"/>
              <a:gd name="connsiteX3" fmla="*/ 9992251 w 9992251"/>
              <a:gd name="connsiteY3" fmla="*/ 4920343 h 4920343"/>
              <a:gd name="connsiteX4" fmla="*/ 6457 w 9992251"/>
              <a:gd name="connsiteY4" fmla="*/ 4920343 h 4920343"/>
              <a:gd name="connsiteX5" fmla="*/ 0 w 9992251"/>
              <a:gd name="connsiteY5" fmla="*/ 4250393 h 4920343"/>
              <a:gd name="connsiteX0" fmla="*/ 20707 w 9989022"/>
              <a:gd name="connsiteY0" fmla="*/ 1779914 h 4920343"/>
              <a:gd name="connsiteX1" fmla="*/ 3228 w 9989022"/>
              <a:gd name="connsiteY1" fmla="*/ 0 h 4920343"/>
              <a:gd name="connsiteX2" fmla="*/ 9989022 w 9989022"/>
              <a:gd name="connsiteY2" fmla="*/ 0 h 4920343"/>
              <a:gd name="connsiteX3" fmla="*/ 9989022 w 9989022"/>
              <a:gd name="connsiteY3" fmla="*/ 4920343 h 4920343"/>
              <a:gd name="connsiteX4" fmla="*/ 3228 w 9989022"/>
              <a:gd name="connsiteY4" fmla="*/ 4920343 h 4920343"/>
              <a:gd name="connsiteX5" fmla="*/ 0 w 9989022"/>
              <a:gd name="connsiteY5" fmla="*/ 4250394 h 4920343"/>
              <a:gd name="connsiteX0" fmla="*/ 17583 w 9985898"/>
              <a:gd name="connsiteY0" fmla="*/ 1779914 h 4920343"/>
              <a:gd name="connsiteX1" fmla="*/ 104 w 9985898"/>
              <a:gd name="connsiteY1" fmla="*/ 0 h 4920343"/>
              <a:gd name="connsiteX2" fmla="*/ 9985898 w 9985898"/>
              <a:gd name="connsiteY2" fmla="*/ 0 h 4920343"/>
              <a:gd name="connsiteX3" fmla="*/ 9985898 w 9985898"/>
              <a:gd name="connsiteY3" fmla="*/ 4920343 h 4920343"/>
              <a:gd name="connsiteX4" fmla="*/ 104 w 9985898"/>
              <a:gd name="connsiteY4" fmla="*/ 4920343 h 4920343"/>
              <a:gd name="connsiteX5" fmla="*/ 6559 w 9985898"/>
              <a:gd name="connsiteY5" fmla="*/ 4251729 h 4920343"/>
              <a:gd name="connsiteX0" fmla="*/ 23935 w 9992250"/>
              <a:gd name="connsiteY0" fmla="*/ 1779914 h 4920343"/>
              <a:gd name="connsiteX1" fmla="*/ 6456 w 9992250"/>
              <a:gd name="connsiteY1" fmla="*/ 0 h 4920343"/>
              <a:gd name="connsiteX2" fmla="*/ 9992250 w 9992250"/>
              <a:gd name="connsiteY2" fmla="*/ 0 h 4920343"/>
              <a:gd name="connsiteX3" fmla="*/ 9992250 w 9992250"/>
              <a:gd name="connsiteY3" fmla="*/ 4920343 h 4920343"/>
              <a:gd name="connsiteX4" fmla="*/ 6456 w 9992250"/>
              <a:gd name="connsiteY4" fmla="*/ 4920343 h 4920343"/>
              <a:gd name="connsiteX5" fmla="*/ 0 w 9992250"/>
              <a:gd name="connsiteY5" fmla="*/ 4255735 h 4920343"/>
              <a:gd name="connsiteX0" fmla="*/ 20706 w 9989021"/>
              <a:gd name="connsiteY0" fmla="*/ 1779914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339 w 9989021"/>
              <a:gd name="connsiteY0" fmla="*/ 2408875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1022 w 9989021"/>
              <a:gd name="connsiteY0" fmla="*/ 2454278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0 w 9990908"/>
              <a:gd name="connsiteY0" fmla="*/ 2455614 h 4920343"/>
              <a:gd name="connsiteX1" fmla="*/ 5114 w 9990908"/>
              <a:gd name="connsiteY1" fmla="*/ 0 h 4920343"/>
              <a:gd name="connsiteX2" fmla="*/ 9990908 w 9990908"/>
              <a:gd name="connsiteY2" fmla="*/ 0 h 4920343"/>
              <a:gd name="connsiteX3" fmla="*/ 9990908 w 9990908"/>
              <a:gd name="connsiteY3" fmla="*/ 4920343 h 4920343"/>
              <a:gd name="connsiteX4" fmla="*/ 5114 w 9990908"/>
              <a:gd name="connsiteY4" fmla="*/ 4920343 h 4920343"/>
              <a:gd name="connsiteX5" fmla="*/ 1887 w 9990908"/>
              <a:gd name="connsiteY5" fmla="*/ 425573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90908" h="4920343">
                <a:moveTo>
                  <a:pt x="0" y="2455614"/>
                </a:moveTo>
                <a:cubicBezTo>
                  <a:pt x="1745" y="1907223"/>
                  <a:pt x="3369" y="548391"/>
                  <a:pt x="5114" y="0"/>
                </a:cubicBezTo>
                <a:lnTo>
                  <a:pt x="9990908" y="0"/>
                </a:lnTo>
                <a:lnTo>
                  <a:pt x="9990908" y="4920343"/>
                </a:lnTo>
                <a:lnTo>
                  <a:pt x="5114" y="4920343"/>
                </a:lnTo>
                <a:cubicBezTo>
                  <a:pt x="5114" y="4653404"/>
                  <a:pt x="1887" y="4522674"/>
                  <a:pt x="1887" y="4255735"/>
                </a:cubicBez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707DBD-417D-7FDC-117E-1EE51AF91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620" y="1597224"/>
            <a:ext cx="3939362" cy="1841435"/>
          </a:xfrm>
          <a:noFill/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Contact Stress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7D92B-8ED5-EA79-DCD5-9105D735D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929" y="4101844"/>
            <a:ext cx="3043621" cy="1319184"/>
          </a:xfrm>
          <a:noFill/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MET 4501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LEAH GINSBERG, PH.D.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99720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Solved No. 133 - please modify as follows Assume that the | Chegg.com">
            <a:extLst>
              <a:ext uri="{FF2B5EF4-FFF2-40B4-BE49-F238E27FC236}">
                <a16:creationId xmlns:a16="http://schemas.microsoft.com/office/drawing/2014/main" id="{E6DD88E0-C959-2DA3-2486-59EF4213445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 bwMode="auto">
          <a:xfrm>
            <a:off x="2114796" y="1036834"/>
            <a:ext cx="8273542" cy="47843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614192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E59D98-7B3C-F51F-C780-4EC6C69FFA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BB8294A-11BE-B3B2-8109-7CEFE75504A2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Rolling element bearings (REB)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AA462F-CA81-C141-6B27-B5FFC82F289F}"/>
              </a:ext>
            </a:extLst>
          </p:cNvPr>
          <p:cNvSpPr txBox="1"/>
          <p:nvPr/>
        </p:nvSpPr>
        <p:spPr>
          <a:xfrm>
            <a:off x="1159497" y="1131216"/>
            <a:ext cx="9860437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REB manufacturers are an excellent resource for technical information.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NSK (Tokyo, Japan):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  <a:hlinkClick r:id="rId2"/>
              </a:rPr>
              <a:t>https://www.nsk.com/am-en/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NTN (Osaka, Japan):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  <a:hlinkClick r:id="rId3"/>
              </a:rPr>
              <a:t>https://ntnamericas.com/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Schaeffler (Herzogenaurach, Germany):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  <a:hlinkClick r:id="rId4"/>
              </a:rPr>
              <a:t>https://www.schaeffler.us/us/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SKF (Gothenburg, Sweden):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  <a:hlinkClick r:id="rId5"/>
              </a:rPr>
              <a:t>https://www.skf.com/us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Timken (North Canton, Ohio): </a:t>
            </a: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  <a:hlinkClick r:id="rId6"/>
              </a:rPr>
              <a:t>https://www.timken.com/products/timken-engineered-bearings/</a:t>
            </a: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ED7F499-E924-9F66-3575-0F49DEDECB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54382" y="2952899"/>
            <a:ext cx="6083235" cy="2773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1586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EA3FBBC-F4A3-A1C0-8631-D862634A5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C1A4F49D-C959-F24E-F4CA-178F556C62F1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Rolling element bearings (REB)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9AFFDD-0AE4-3C7C-05D6-799E674EA262}"/>
              </a:ext>
            </a:extLst>
          </p:cNvPr>
          <p:cNvSpPr txBox="1"/>
          <p:nvPr/>
        </p:nvSpPr>
        <p:spPr>
          <a:xfrm>
            <a:off x="1140800" y="999241"/>
            <a:ext cx="9860437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A typical REB consists of an inner ring, an outer ring, rolling elements, and a cage.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The primary purposes of the cage are: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Separating the rolling elements to reduce the frictional heat generated in the bearing.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Keeping the rolling elements evenly spaced to optimize load distribution.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Guiding the rolling elements in the unloaded zone of the bearing. </a:t>
            </a:r>
          </a:p>
          <a:p>
            <a:pPr marL="285750" marR="0" lvl="0" indent="-2857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Retaining the rolling elements of separable bearings when one bearing ring is removed during mounting or dismounting.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33AC2C5-FF70-7E03-5436-44BF79D302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58879" y="3141461"/>
            <a:ext cx="5329188" cy="2430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4637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6C4EAD-9F7C-3817-26E9-9B397BB629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7BBDEED-B275-5314-1942-418E247BE73E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Rolling element bearings (REB)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93D2B88-8A0F-F49D-FCE6-17781FE3A5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98725" y="1576227"/>
            <a:ext cx="7794550" cy="413877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D8528A1-0D9E-DD19-883F-C57641188263}"/>
              </a:ext>
            </a:extLst>
          </p:cNvPr>
          <p:cNvSpPr txBox="1"/>
          <p:nvPr/>
        </p:nvSpPr>
        <p:spPr>
          <a:xfrm>
            <a:off x="2017238" y="1143000"/>
            <a:ext cx="445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Roller bearing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20527D3-7646-B68A-9ED0-8D7352CEA307}"/>
              </a:ext>
            </a:extLst>
          </p:cNvPr>
          <p:cNvSpPr txBox="1"/>
          <p:nvPr/>
        </p:nvSpPr>
        <p:spPr>
          <a:xfrm>
            <a:off x="6014782" y="1143000"/>
            <a:ext cx="445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Ball bearing</a:t>
            </a:r>
          </a:p>
        </p:txBody>
      </p:sp>
    </p:spTree>
    <p:extLst>
      <p:ext uri="{BB962C8B-B14F-4D97-AF65-F5344CB8AC3E}">
        <p14:creationId xmlns:p14="http://schemas.microsoft.com/office/powerpoint/2010/main" val="113951009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369331-2878-F0F2-0C73-B022232F24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95EB1317-DB72-3763-25AC-EFAC68E757B2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Rolling element bearings (REB)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09B72A7-91C1-3F7A-3F14-B7A223E897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0318" y="1133716"/>
            <a:ext cx="7091363" cy="4600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788575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D54936-031C-1397-B673-CB275ECCB0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F4C1EB09-C1DA-0333-B3F6-3810CAFBAB03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Journal bearing vs. rolling-element bearings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F077165-808F-47CB-CC44-0C8E0C7E95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317" y="1028141"/>
            <a:ext cx="1877834" cy="13386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9E38EFA-C9DD-C79B-076C-FDC2E916030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5911"/>
          <a:stretch/>
        </p:blipFill>
        <p:spPr>
          <a:xfrm>
            <a:off x="6497102" y="1128681"/>
            <a:ext cx="1261157" cy="12380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0559FE28-11C8-5512-1442-1C7A3DB221C9}"/>
              </a:ext>
            </a:extLst>
          </p:cNvPr>
          <p:cNvSpPr txBox="1"/>
          <p:nvPr/>
        </p:nvSpPr>
        <p:spPr>
          <a:xfrm>
            <a:off x="2771481" y="1512778"/>
            <a:ext cx="2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Journal bearing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3DD7F8C-FDEF-2D19-C149-BCA77063DB3B}"/>
              </a:ext>
            </a:extLst>
          </p:cNvPr>
          <p:cNvSpPr txBox="1"/>
          <p:nvPr/>
        </p:nvSpPr>
        <p:spPr>
          <a:xfrm>
            <a:off x="7665562" y="1563048"/>
            <a:ext cx="3509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Rolling-element bearing (REB)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5ED0CEF-B777-49CD-1FA0-2E7A8AF8C6E8}"/>
              </a:ext>
            </a:extLst>
          </p:cNvPr>
          <p:cNvGraphicFramePr>
            <a:graphicFrameLocks noGrp="1"/>
          </p:cNvGraphicFramePr>
          <p:nvPr/>
        </p:nvGraphicFramePr>
        <p:xfrm>
          <a:off x="1129317" y="2511285"/>
          <a:ext cx="9975459" cy="3144797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8786">
                  <a:extLst>
                    <a:ext uri="{9D8B030D-6E8A-4147-A177-3AD203B41FA5}">
                      <a16:colId xmlns:a16="http://schemas.microsoft.com/office/drawing/2014/main" val="3310010437"/>
                    </a:ext>
                  </a:extLst>
                </a:gridCol>
                <a:gridCol w="3846136">
                  <a:extLst>
                    <a:ext uri="{9D8B030D-6E8A-4147-A177-3AD203B41FA5}">
                      <a16:colId xmlns:a16="http://schemas.microsoft.com/office/drawing/2014/main" val="3377194871"/>
                    </a:ext>
                  </a:extLst>
                </a:gridCol>
                <a:gridCol w="4760537">
                  <a:extLst>
                    <a:ext uri="{9D8B030D-6E8A-4147-A177-3AD203B41FA5}">
                      <a16:colId xmlns:a16="http://schemas.microsoft.com/office/drawing/2014/main" val="360536557"/>
                    </a:ext>
                  </a:extLst>
                </a:gridCol>
              </a:tblGrid>
              <a:tr h="437028">
                <a:tc>
                  <a:txBody>
                    <a:bodyPr/>
                    <a:lstStyle/>
                    <a:p>
                      <a:r>
                        <a:rPr lang="en-US" sz="1600" b="1" dirty="0"/>
                        <a:t>Motion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Sliding between the journal and bushing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Rolling between balls/roller and raceway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56374"/>
                  </a:ext>
                </a:extLst>
              </a:tr>
              <a:tr h="669303">
                <a:tc>
                  <a:txBody>
                    <a:bodyPr/>
                    <a:lstStyle/>
                    <a:p>
                      <a:r>
                        <a:rPr lang="en-US" sz="1600" b="1" dirty="0"/>
                        <a:t>Stresses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Distributed over a large surface area, reducing peak stresses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Point contact, leading to higher localized stresses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4192"/>
                  </a:ext>
                </a:extLst>
              </a:tr>
              <a:tr h="688157">
                <a:tc>
                  <a:txBody>
                    <a:bodyPr/>
                    <a:lstStyle/>
                    <a:p>
                      <a:r>
                        <a:rPr lang="en-US" sz="1600" b="1" dirty="0"/>
                        <a:t>Life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Can last longer if properly lubricated and maintained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Finite fatigue life based on material and load conditions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634670"/>
                  </a:ext>
                </a:extLst>
              </a:tr>
              <a:tr h="612742">
                <a:tc>
                  <a:txBody>
                    <a:bodyPr/>
                    <a:lstStyle/>
                    <a:p>
                      <a:r>
                        <a:rPr lang="en-US" sz="1600" b="1" dirty="0"/>
                        <a:t>Friction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Higher friction but can be minimized with proper lubrication.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Lower friction due to rolling contact.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358203"/>
                  </a:ext>
                </a:extLst>
              </a:tr>
              <a:tr h="737567">
                <a:tc>
                  <a:txBody>
                    <a:bodyPr/>
                    <a:lstStyle/>
                    <a:p>
                      <a:r>
                        <a:rPr lang="en-US" sz="1600" b="1" dirty="0"/>
                        <a:t>Operating speed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Better suited for high-speed 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Suitable for moderate to high speeds, but with limitations and very high speeds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2252539"/>
                  </a:ext>
                </a:extLst>
              </a:tr>
            </a:tbl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21D21717-308F-9FC0-5ED6-56CCD1D1CB1E}"/>
              </a:ext>
            </a:extLst>
          </p:cNvPr>
          <p:cNvSpPr/>
          <p:nvPr/>
        </p:nvSpPr>
        <p:spPr>
          <a:xfrm>
            <a:off x="2507530" y="2955080"/>
            <a:ext cx="8667945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64FBB00-62EF-6F43-B41F-65273C3089E5}"/>
              </a:ext>
            </a:extLst>
          </p:cNvPr>
          <p:cNvSpPr/>
          <p:nvPr/>
        </p:nvSpPr>
        <p:spPr>
          <a:xfrm>
            <a:off x="2507530" y="3628255"/>
            <a:ext cx="8625527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63A438-3730-2246-4090-6B6065D92A1A}"/>
              </a:ext>
            </a:extLst>
          </p:cNvPr>
          <p:cNvSpPr/>
          <p:nvPr/>
        </p:nvSpPr>
        <p:spPr>
          <a:xfrm>
            <a:off x="2516954" y="4294975"/>
            <a:ext cx="8625527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FA1D62A-7CDE-9347-9106-39065C7979C9}"/>
              </a:ext>
            </a:extLst>
          </p:cNvPr>
          <p:cNvSpPr/>
          <p:nvPr/>
        </p:nvSpPr>
        <p:spPr>
          <a:xfrm>
            <a:off x="2507530" y="4925621"/>
            <a:ext cx="8699367" cy="74629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185690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4910A0-4043-9F02-E0C7-A85772A2DE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CBE9F59-3FCD-8128-2522-27410A5E2F70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Journal bearing vs. rolling-element bearings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6EB9A96-514D-1D6D-076D-9367879693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9317" y="1028141"/>
            <a:ext cx="1877834" cy="133860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AB0A6CC-0265-498D-43A2-1D95C2B0259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r="45911"/>
          <a:stretch/>
        </p:blipFill>
        <p:spPr>
          <a:xfrm>
            <a:off x="6497102" y="1128681"/>
            <a:ext cx="1261157" cy="1238067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489B4E7-C995-B9D5-AA5D-E25105BCD160}"/>
              </a:ext>
            </a:extLst>
          </p:cNvPr>
          <p:cNvSpPr txBox="1"/>
          <p:nvPr/>
        </p:nvSpPr>
        <p:spPr>
          <a:xfrm>
            <a:off x="2771481" y="1512778"/>
            <a:ext cx="2562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Journal bearing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C682A8D-5052-C483-7FE0-6A13D94A3B4A}"/>
              </a:ext>
            </a:extLst>
          </p:cNvPr>
          <p:cNvSpPr txBox="1"/>
          <p:nvPr/>
        </p:nvSpPr>
        <p:spPr>
          <a:xfrm>
            <a:off x="7665562" y="1563048"/>
            <a:ext cx="35099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Rolling-element bearing (REB)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BCF688BF-4F70-7793-1C07-D93A0848FD73}"/>
              </a:ext>
            </a:extLst>
          </p:cNvPr>
          <p:cNvGraphicFramePr>
            <a:graphicFrameLocks noGrp="1"/>
          </p:cNvGraphicFramePr>
          <p:nvPr/>
        </p:nvGraphicFramePr>
        <p:xfrm>
          <a:off x="1129317" y="2511285"/>
          <a:ext cx="9975459" cy="3286889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68786">
                  <a:extLst>
                    <a:ext uri="{9D8B030D-6E8A-4147-A177-3AD203B41FA5}">
                      <a16:colId xmlns:a16="http://schemas.microsoft.com/office/drawing/2014/main" val="3310010437"/>
                    </a:ext>
                  </a:extLst>
                </a:gridCol>
                <a:gridCol w="3846136">
                  <a:extLst>
                    <a:ext uri="{9D8B030D-6E8A-4147-A177-3AD203B41FA5}">
                      <a16:colId xmlns:a16="http://schemas.microsoft.com/office/drawing/2014/main" val="3377194871"/>
                    </a:ext>
                  </a:extLst>
                </a:gridCol>
                <a:gridCol w="4760537">
                  <a:extLst>
                    <a:ext uri="{9D8B030D-6E8A-4147-A177-3AD203B41FA5}">
                      <a16:colId xmlns:a16="http://schemas.microsoft.com/office/drawing/2014/main" val="360536557"/>
                    </a:ext>
                  </a:extLst>
                </a:gridCol>
              </a:tblGrid>
              <a:tr h="437028">
                <a:tc>
                  <a:txBody>
                    <a:bodyPr/>
                    <a:lstStyle/>
                    <a:p>
                      <a:r>
                        <a:rPr lang="en-US" sz="1600" b="1" dirty="0"/>
                        <a:t>Cost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Generally lower initial cost but may require higher cost for maintenance.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Higher initial cost but less frequent maintenance expenses.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556374"/>
                  </a:ext>
                </a:extLst>
              </a:tr>
              <a:tr h="669303">
                <a:tc>
                  <a:txBody>
                    <a:bodyPr/>
                    <a:lstStyle/>
                    <a:p>
                      <a:r>
                        <a:rPr lang="en-US" sz="1600" b="1" dirty="0"/>
                        <a:t>Noise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Quiet in operation when lubricated properly.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Noisier due to rolling elements and potential for vibration.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14192"/>
                  </a:ext>
                </a:extLst>
              </a:tr>
              <a:tr h="688157">
                <a:tc>
                  <a:txBody>
                    <a:bodyPr/>
                    <a:lstStyle/>
                    <a:p>
                      <a:r>
                        <a:rPr lang="en-US" sz="1600" b="1" dirty="0"/>
                        <a:t>Load Capacity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High load capacity, especially for radial loads.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Lower load capacity compared to journal bearings of similar size.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634670"/>
                  </a:ext>
                </a:extLst>
              </a:tr>
              <a:tr h="612742">
                <a:tc>
                  <a:txBody>
                    <a:bodyPr/>
                    <a:lstStyle/>
                    <a:p>
                      <a:r>
                        <a:rPr lang="en-US" sz="1600" b="1" dirty="0"/>
                        <a:t>Maintenance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Requires regular lubrication and maintenance.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Lower maintenance, but more prone to damage if not properly installed or lubricated.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56358203"/>
                  </a:ext>
                </a:extLst>
              </a:tr>
              <a:tr h="737567">
                <a:tc>
                  <a:txBody>
                    <a:bodyPr/>
                    <a:lstStyle/>
                    <a:p>
                      <a:r>
                        <a:rPr lang="en-US" sz="1600" b="1" dirty="0"/>
                        <a:t>Typical applications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Engines, turbines, compressors, pumps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600" dirty="0"/>
                        <a:t>Electric motors, gearboxes, machinery, automotive wheels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52252539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1A16A07E-0B13-DE5F-EBAB-FE5E3EE43492}"/>
              </a:ext>
            </a:extLst>
          </p:cNvPr>
          <p:cNvSpPr/>
          <p:nvPr/>
        </p:nvSpPr>
        <p:spPr>
          <a:xfrm>
            <a:off x="2509103" y="3101895"/>
            <a:ext cx="8667945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7204CC8-1D1B-A787-1A0B-4E834AE9FC0B}"/>
              </a:ext>
            </a:extLst>
          </p:cNvPr>
          <p:cNvSpPr/>
          <p:nvPr/>
        </p:nvSpPr>
        <p:spPr>
          <a:xfrm>
            <a:off x="2509103" y="3775070"/>
            <a:ext cx="8625527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33E3974-C46E-2D36-0E48-2C0966C4827F}"/>
              </a:ext>
            </a:extLst>
          </p:cNvPr>
          <p:cNvSpPr/>
          <p:nvPr/>
        </p:nvSpPr>
        <p:spPr>
          <a:xfrm>
            <a:off x="2518527" y="4441790"/>
            <a:ext cx="8625527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B04326-77C5-B0FF-ED02-FD8398ED5864}"/>
              </a:ext>
            </a:extLst>
          </p:cNvPr>
          <p:cNvSpPr/>
          <p:nvPr/>
        </p:nvSpPr>
        <p:spPr>
          <a:xfrm>
            <a:off x="2509103" y="5072436"/>
            <a:ext cx="8699367" cy="74629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A51C266-556E-483E-DFFB-98B9283AB216}"/>
              </a:ext>
            </a:extLst>
          </p:cNvPr>
          <p:cNvSpPr/>
          <p:nvPr/>
        </p:nvSpPr>
        <p:spPr>
          <a:xfrm>
            <a:off x="2506744" y="2490731"/>
            <a:ext cx="8667945" cy="670112"/>
          </a:xfrm>
          <a:prstGeom prst="rect">
            <a:avLst/>
          </a:prstGeom>
          <a:solidFill>
            <a:srgbClr val="F3F0F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3242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1FB065-7C59-1604-E93A-A0CC8D5758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806E336-891A-C6FE-B345-B8A42F6574FB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Example Question 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31072F7-DE5E-3422-4035-4E6AF1BCF82B}"/>
              </a:ext>
            </a:extLst>
          </p:cNvPr>
          <p:cNvSpPr txBox="1"/>
          <p:nvPr/>
        </p:nvSpPr>
        <p:spPr>
          <a:xfrm>
            <a:off x="1093805" y="1197233"/>
            <a:ext cx="98504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You and a friend are competing to see who can get down the hill from the ET building to Stingers dining hall the fastest. You’re considering two designs:</a:t>
            </a:r>
          </a:p>
        </p:txBody>
      </p:sp>
      <p:pic>
        <p:nvPicPr>
          <p:cNvPr id="4100" name="Picture 4" descr="Extra Large Shopping Cart">
            <a:extLst>
              <a:ext uri="{FF2B5EF4-FFF2-40B4-BE49-F238E27FC236}">
                <a16:creationId xmlns:a16="http://schemas.microsoft.com/office/drawing/2014/main" id="{A69935EA-C31A-9DD7-ACAB-8EB61BB0311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08750" y="2771830"/>
            <a:ext cx="3444875" cy="286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A35CEF2-F60D-0181-C3B2-F2D4F7C74DEE}"/>
              </a:ext>
            </a:extLst>
          </p:cNvPr>
          <p:cNvSpPr txBox="1"/>
          <p:nvPr/>
        </p:nvSpPr>
        <p:spPr>
          <a:xfrm>
            <a:off x="1565644" y="2374217"/>
            <a:ext cx="4453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9907570-6B37-3065-FF3A-5B22D9EB971C}"/>
              </a:ext>
            </a:extLst>
          </p:cNvPr>
          <p:cNvSpPr txBox="1"/>
          <p:nvPr/>
        </p:nvSpPr>
        <p:spPr>
          <a:xfrm>
            <a:off x="6508750" y="2371720"/>
            <a:ext cx="34448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B</a:t>
            </a:r>
          </a:p>
        </p:txBody>
      </p:sp>
      <p:pic>
        <p:nvPicPr>
          <p:cNvPr id="17" name="Picture 2" descr="Metal Red Toboggan Decoration – Making Seasons Bright">
            <a:extLst>
              <a:ext uri="{FF2B5EF4-FFF2-40B4-BE49-F238E27FC236}">
                <a16:creationId xmlns:a16="http://schemas.microsoft.com/office/drawing/2014/main" id="{AFC0361A-E928-EE1A-0850-E1D0AEB11F4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5" r="29361" b="7766"/>
          <a:stretch/>
        </p:blipFill>
        <p:spPr bwMode="auto">
          <a:xfrm rot="5400000" flipH="1">
            <a:off x="2696823" y="1727519"/>
            <a:ext cx="2178638" cy="495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53575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3A1F0CF-0073-D6BD-3400-31ED6CDCE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352EF588-F324-182F-F85C-F0EC2C970273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Example Question 1 (cont.)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C4D1C83-05A4-213D-502C-6DB12DF0B8EB}"/>
              </a:ext>
            </a:extLst>
          </p:cNvPr>
          <p:cNvSpPr txBox="1"/>
          <p:nvPr/>
        </p:nvSpPr>
        <p:spPr>
          <a:xfrm>
            <a:off x="1093805" y="1197233"/>
            <a:ext cx="9850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Which design can carry more weight?</a:t>
            </a:r>
          </a:p>
        </p:txBody>
      </p:sp>
      <p:pic>
        <p:nvPicPr>
          <p:cNvPr id="4100" name="Picture 4" descr="Extra Large Shopping Cart">
            <a:extLst>
              <a:ext uri="{FF2B5EF4-FFF2-40B4-BE49-F238E27FC236}">
                <a16:creationId xmlns:a16="http://schemas.microsoft.com/office/drawing/2014/main" id="{4B9CAF7F-E3F6-05AB-CC56-7A721DEAC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785" y="2668135"/>
            <a:ext cx="3444875" cy="286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80A2766A-C7AF-FA36-65DB-32381875D61D}"/>
              </a:ext>
            </a:extLst>
          </p:cNvPr>
          <p:cNvSpPr txBox="1"/>
          <p:nvPr/>
        </p:nvSpPr>
        <p:spPr>
          <a:xfrm>
            <a:off x="1839021" y="2268025"/>
            <a:ext cx="4453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649E60-C00D-EB9C-9991-757CF6D5809D}"/>
              </a:ext>
            </a:extLst>
          </p:cNvPr>
          <p:cNvSpPr txBox="1"/>
          <p:nvPr/>
        </p:nvSpPr>
        <p:spPr>
          <a:xfrm>
            <a:off x="7083785" y="2268025"/>
            <a:ext cx="34448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B</a:t>
            </a:r>
          </a:p>
        </p:txBody>
      </p:sp>
      <p:pic>
        <p:nvPicPr>
          <p:cNvPr id="5122" name="Picture 2" descr="Metal Red Toboggan Decoration – Making Seasons Bright">
            <a:extLst>
              <a:ext uri="{FF2B5EF4-FFF2-40B4-BE49-F238E27FC236}">
                <a16:creationId xmlns:a16="http://schemas.microsoft.com/office/drawing/2014/main" id="{7605B881-00CB-65F6-E35D-13B6EEB067B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5" r="29361" b="7766"/>
          <a:stretch/>
        </p:blipFill>
        <p:spPr bwMode="auto">
          <a:xfrm rot="5400000" flipH="1">
            <a:off x="2970200" y="1621327"/>
            <a:ext cx="2178638" cy="495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4D808340-B655-5EFF-8F56-7C6914B10B03}"/>
              </a:ext>
            </a:extLst>
          </p:cNvPr>
          <p:cNvSpPr/>
          <p:nvPr/>
        </p:nvSpPr>
        <p:spPr>
          <a:xfrm>
            <a:off x="1250331" y="1669614"/>
            <a:ext cx="5618375" cy="406342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01094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3FEDF9-A401-9FB2-DF83-108E741342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0968F77B-4A78-4D8C-110D-EEA992598856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Example Question 1 (cont.)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FD32B0C-9543-57FE-F9C5-64C37345242C}"/>
              </a:ext>
            </a:extLst>
          </p:cNvPr>
          <p:cNvSpPr txBox="1"/>
          <p:nvPr/>
        </p:nvSpPr>
        <p:spPr>
          <a:xfrm>
            <a:off x="1093805" y="1197233"/>
            <a:ext cx="9850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Assuming both will carry the same weight, which will be faster?</a:t>
            </a:r>
          </a:p>
        </p:txBody>
      </p:sp>
      <p:pic>
        <p:nvPicPr>
          <p:cNvPr id="4100" name="Picture 4" descr="Extra Large Shopping Cart">
            <a:extLst>
              <a:ext uri="{FF2B5EF4-FFF2-40B4-BE49-F238E27FC236}">
                <a16:creationId xmlns:a16="http://schemas.microsoft.com/office/drawing/2014/main" id="{8D171310-7915-52AE-14BC-2CC7CCC028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785" y="2668135"/>
            <a:ext cx="3444875" cy="286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5334136D-EC8E-2F52-7EB1-6E1F4D82D11F}"/>
              </a:ext>
            </a:extLst>
          </p:cNvPr>
          <p:cNvSpPr txBox="1"/>
          <p:nvPr/>
        </p:nvSpPr>
        <p:spPr>
          <a:xfrm>
            <a:off x="1839021" y="2268025"/>
            <a:ext cx="4453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2A937DA-E982-1D89-115E-FC46C499CE71}"/>
              </a:ext>
            </a:extLst>
          </p:cNvPr>
          <p:cNvSpPr txBox="1"/>
          <p:nvPr/>
        </p:nvSpPr>
        <p:spPr>
          <a:xfrm>
            <a:off x="7083785" y="2268025"/>
            <a:ext cx="34448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B</a:t>
            </a:r>
          </a:p>
        </p:txBody>
      </p:sp>
      <p:pic>
        <p:nvPicPr>
          <p:cNvPr id="5122" name="Picture 2" descr="Metal Red Toboggan Decoration – Making Seasons Bright">
            <a:extLst>
              <a:ext uri="{FF2B5EF4-FFF2-40B4-BE49-F238E27FC236}">
                <a16:creationId xmlns:a16="http://schemas.microsoft.com/office/drawing/2014/main" id="{504CF403-A1F5-FA2E-00A6-E582F9016E6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5" r="29361" b="7766"/>
          <a:stretch/>
        </p:blipFill>
        <p:spPr bwMode="auto">
          <a:xfrm rot="5400000" flipH="1">
            <a:off x="2970200" y="1621327"/>
            <a:ext cx="2178638" cy="495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Oval 1">
            <a:extLst>
              <a:ext uri="{FF2B5EF4-FFF2-40B4-BE49-F238E27FC236}">
                <a16:creationId xmlns:a16="http://schemas.microsoft.com/office/drawing/2014/main" id="{1928A468-8570-7718-632E-BCF3516F8950}"/>
              </a:ext>
            </a:extLst>
          </p:cNvPr>
          <p:cNvSpPr/>
          <p:nvPr/>
        </p:nvSpPr>
        <p:spPr>
          <a:xfrm>
            <a:off x="6623916" y="1792162"/>
            <a:ext cx="4364611" cy="406342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438278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C8F8B-3997-9BA6-BA2F-2813554C7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FA56F3-65EB-7925-6E51-A3205ECA53C1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6152049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Trade Gothic Next Cond"/>
              </a:rPr>
              <a:t>Sphere-on-sphere Stresses</a:t>
            </a:r>
            <a:endParaRPr kumimoji="0" lang="en-US" sz="2800" b="1" i="0" u="none" strike="noStrike" kern="1200" cap="all" spc="5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Cond"/>
              <a:ea typeface="+mj-ea"/>
              <a:cs typeface="+mj-cs"/>
            </a:endParaRPr>
          </a:p>
        </p:txBody>
      </p:sp>
      <p:pic>
        <p:nvPicPr>
          <p:cNvPr id="5" name="Picture 4" descr="Two solid spheres of diameters ‘d 1’ and ‘d 2’ placed together.">
            <a:extLst>
              <a:ext uri="{FF2B5EF4-FFF2-40B4-BE49-F238E27FC236}">
                <a16:creationId xmlns:a16="http://schemas.microsoft.com/office/drawing/2014/main" id="{AACF9DF1-AB52-ACFA-6174-7FFDD5864AD9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9"/>
          <a:stretch/>
        </p:blipFill>
        <p:spPr>
          <a:xfrm>
            <a:off x="2375222" y="1121136"/>
            <a:ext cx="2570602" cy="4376394"/>
          </a:xfrm>
          <a:prstGeom prst="rect">
            <a:avLst/>
          </a:prstGeom>
        </p:spPr>
      </p:pic>
      <p:sp>
        <p:nvSpPr>
          <p:cNvPr id="6" name="Content Placeholder 7">
            <a:extLst>
              <a:ext uri="{FF2B5EF4-FFF2-40B4-BE49-F238E27FC236}">
                <a16:creationId xmlns:a16="http://schemas.microsoft.com/office/drawing/2014/main" id="{0C9857FD-7048-7BD2-3230-EDF9873C7D3F}"/>
              </a:ext>
            </a:extLst>
          </p:cNvPr>
          <p:cNvSpPr>
            <a:spLocks noGrp="1"/>
          </p:cNvSpPr>
          <p:nvPr/>
        </p:nvSpPr>
        <p:spPr>
          <a:xfrm>
            <a:off x="3066779" y="5506956"/>
            <a:ext cx="1250769" cy="3875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344488" indent="-3429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517525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1363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71550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Fig. 3−37</a:t>
            </a:r>
          </a:p>
        </p:txBody>
      </p:sp>
      <p:pic>
        <p:nvPicPr>
          <p:cNvPr id="7" name="Picture 6" descr="Three different curves are shown.">
            <a:extLst>
              <a:ext uri="{FF2B5EF4-FFF2-40B4-BE49-F238E27FC236}">
                <a16:creationId xmlns:a16="http://schemas.microsoft.com/office/drawing/2014/main" id="{750E680F-92DF-039A-7C19-2A291A933487}"/>
              </a:ext>
            </a:extLst>
          </p:cNvPr>
          <p:cNvPicPr>
            <a:picLocks noGrp="1"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45824" y="1114446"/>
            <a:ext cx="4826340" cy="4376394"/>
          </a:xfrm>
          <a:prstGeom prst="rect">
            <a:avLst/>
          </a:prstGeom>
        </p:spPr>
      </p:pic>
      <p:sp>
        <p:nvSpPr>
          <p:cNvPr id="8" name="Content Placeholder 4">
            <a:extLst>
              <a:ext uri="{FF2B5EF4-FFF2-40B4-BE49-F238E27FC236}">
                <a16:creationId xmlns:a16="http://schemas.microsoft.com/office/drawing/2014/main" id="{C867CB25-5E24-9431-EBAF-BFB081B3313A}"/>
              </a:ext>
            </a:extLst>
          </p:cNvPr>
          <p:cNvSpPr>
            <a:spLocks noGrp="1"/>
          </p:cNvSpPr>
          <p:nvPr/>
        </p:nvSpPr>
        <p:spPr>
          <a:xfrm>
            <a:off x="6680663" y="5490840"/>
            <a:ext cx="1319349" cy="3984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344488" indent="-3429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517525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1363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71550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Fig. 3−38</a:t>
            </a:r>
          </a:p>
        </p:txBody>
      </p:sp>
    </p:spTree>
    <p:extLst>
      <p:ext uri="{BB962C8B-B14F-4D97-AF65-F5344CB8AC3E}">
        <p14:creationId xmlns:p14="http://schemas.microsoft.com/office/powerpoint/2010/main" val="22725080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E0F2E8D-815D-01DE-02C1-727FE1EB55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650A0A32-6DA1-6266-7A8F-E72BC6EB2CC2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Example Question 1 (cont.)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67A11F1-3287-1033-84FD-51455CDF48C4}"/>
              </a:ext>
            </a:extLst>
          </p:cNvPr>
          <p:cNvSpPr txBox="1"/>
          <p:nvPr/>
        </p:nvSpPr>
        <p:spPr>
          <a:xfrm>
            <a:off x="1093805" y="1197233"/>
            <a:ext cx="9850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Which do you expect will cost less?</a:t>
            </a:r>
          </a:p>
        </p:txBody>
      </p:sp>
      <p:pic>
        <p:nvPicPr>
          <p:cNvPr id="4100" name="Picture 4" descr="Extra Large Shopping Cart">
            <a:extLst>
              <a:ext uri="{FF2B5EF4-FFF2-40B4-BE49-F238E27FC236}">
                <a16:creationId xmlns:a16="http://schemas.microsoft.com/office/drawing/2014/main" id="{E5A8652B-52BC-87CE-69E0-10953199B3D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3785" y="2668135"/>
            <a:ext cx="3444875" cy="28668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A54224A-6958-D90A-AFEC-0093311C332A}"/>
              </a:ext>
            </a:extLst>
          </p:cNvPr>
          <p:cNvSpPr txBox="1"/>
          <p:nvPr/>
        </p:nvSpPr>
        <p:spPr>
          <a:xfrm>
            <a:off x="1839021" y="2268025"/>
            <a:ext cx="445337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188DEB7-80AB-BD6A-1CAD-81B360B2C181}"/>
              </a:ext>
            </a:extLst>
          </p:cNvPr>
          <p:cNvSpPr txBox="1"/>
          <p:nvPr/>
        </p:nvSpPr>
        <p:spPr>
          <a:xfrm>
            <a:off x="7083785" y="2268025"/>
            <a:ext cx="344487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Design B</a:t>
            </a:r>
          </a:p>
        </p:txBody>
      </p:sp>
      <p:pic>
        <p:nvPicPr>
          <p:cNvPr id="5122" name="Picture 2" descr="Metal Red Toboggan Decoration – Making Seasons Bright">
            <a:extLst>
              <a:ext uri="{FF2B5EF4-FFF2-40B4-BE49-F238E27FC236}">
                <a16:creationId xmlns:a16="http://schemas.microsoft.com/office/drawing/2014/main" id="{08E1ACA9-D11B-FA12-FF55-DDC4873F0C8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665" r="29361" b="7766"/>
          <a:stretch/>
        </p:blipFill>
        <p:spPr bwMode="auto">
          <a:xfrm rot="5400000" flipH="1">
            <a:off x="2970200" y="1621327"/>
            <a:ext cx="2178638" cy="49554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val 2">
            <a:extLst>
              <a:ext uri="{FF2B5EF4-FFF2-40B4-BE49-F238E27FC236}">
                <a16:creationId xmlns:a16="http://schemas.microsoft.com/office/drawing/2014/main" id="{DB8A1E7A-E365-6EDF-8B3D-AF228980823F}"/>
              </a:ext>
            </a:extLst>
          </p:cNvPr>
          <p:cNvSpPr/>
          <p:nvPr/>
        </p:nvSpPr>
        <p:spPr>
          <a:xfrm>
            <a:off x="1250331" y="1669614"/>
            <a:ext cx="5618375" cy="4063424"/>
          </a:xfrm>
          <a:prstGeom prst="ellips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397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D98319-5FED-4EDC-41B3-D7FACA8D99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E9F3A7E-58DB-016B-0828-84DEF786B6ED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Example Question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8129E59-5E32-78E7-7EA3-F7808C4DF98E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6558"/>
          <a:stretch/>
        </p:blipFill>
        <p:spPr>
          <a:xfrm>
            <a:off x="3960018" y="1073954"/>
            <a:ext cx="7186613" cy="440120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4C043B0-23DA-4503-E672-C9EC9C99E3B4}"/>
              </a:ext>
            </a:extLst>
          </p:cNvPr>
          <p:cNvSpPr txBox="1"/>
          <p:nvPr/>
        </p:nvSpPr>
        <p:spPr>
          <a:xfrm>
            <a:off x="1133474" y="1228397"/>
            <a:ext cx="2826544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Consider an SKF (which rates its bearings for 1 million revolutions) ball bearing. If you desire a life of 5000 </a:t>
            </a:r>
            <a:r>
              <a:rPr kumimoji="0" lang="en-US" sz="20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hrs</a:t>
            </a: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 at 1725 rev/min with a load of 1792 N with a reliability of 90%, for which catalog rating would search in an SKF catalog?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0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Does this bearing meet the requirements?</a:t>
            </a:r>
          </a:p>
        </p:txBody>
      </p:sp>
    </p:spTree>
    <p:extLst>
      <p:ext uri="{BB962C8B-B14F-4D97-AF65-F5344CB8AC3E}">
        <p14:creationId xmlns:p14="http://schemas.microsoft.com/office/powerpoint/2010/main" val="4026911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814B97-7EB6-D3C9-0BD5-8A679162FC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8C50C3CC-FB98-EE66-EAE7-27E9F26F7761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7135777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Trade Gothic Next Cond"/>
              </a:rPr>
              <a:t>Cylinder-on-cylinder Stresses</a:t>
            </a:r>
            <a:endParaRPr kumimoji="0" lang="en-US" sz="2800" b="1" i="0" u="none" strike="noStrike" kern="1200" cap="all" spc="5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Cond"/>
              <a:ea typeface="+mj-ea"/>
              <a:cs typeface="+mj-cs"/>
            </a:endParaRPr>
          </a:p>
        </p:txBody>
      </p:sp>
      <p:pic>
        <p:nvPicPr>
          <p:cNvPr id="2" name="Picture 1" descr="Two solid spheres of diameters ‘d 1’ and ‘d 2’ placed together.">
            <a:extLst>
              <a:ext uri="{FF2B5EF4-FFF2-40B4-BE49-F238E27FC236}">
                <a16:creationId xmlns:a16="http://schemas.microsoft.com/office/drawing/2014/main" id="{9BCC418A-6E2D-6FC1-21AA-9C32725DEEA0}"/>
              </a:ext>
            </a:extLst>
          </p:cNvPr>
          <p:cNvPicPr>
            <a:picLocks noGrp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58"/>
          <a:stretch/>
        </p:blipFill>
        <p:spPr>
          <a:xfrm>
            <a:off x="2307611" y="1018095"/>
            <a:ext cx="2755387" cy="4389120"/>
          </a:xfrm>
          <a:prstGeom prst="rect">
            <a:avLst/>
          </a:prstGeom>
        </p:spPr>
      </p:pic>
      <p:sp>
        <p:nvSpPr>
          <p:cNvPr id="3" name="Content Placeholder 7">
            <a:extLst>
              <a:ext uri="{FF2B5EF4-FFF2-40B4-BE49-F238E27FC236}">
                <a16:creationId xmlns:a16="http://schemas.microsoft.com/office/drawing/2014/main" id="{560820D4-C88F-C597-B01A-CB3C476A20BA}"/>
              </a:ext>
            </a:extLst>
          </p:cNvPr>
          <p:cNvSpPr>
            <a:spLocks noGrp="1"/>
          </p:cNvSpPr>
          <p:nvPr/>
        </p:nvSpPr>
        <p:spPr>
          <a:xfrm>
            <a:off x="2906016" y="5407215"/>
            <a:ext cx="1276894" cy="41365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344488" indent="-3429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517525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1363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71550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Fig. 3−39</a:t>
            </a:r>
          </a:p>
        </p:txBody>
      </p:sp>
      <p:pic>
        <p:nvPicPr>
          <p:cNvPr id="9" name="Picture 8" descr="Three different curves are shown.">
            <a:extLst>
              <a:ext uri="{FF2B5EF4-FFF2-40B4-BE49-F238E27FC236}">
                <a16:creationId xmlns:a16="http://schemas.microsoft.com/office/drawing/2014/main" id="{6EE6C60C-DD38-8F5D-3498-1B01DF9253CA}"/>
              </a:ext>
            </a:extLst>
          </p:cNvPr>
          <p:cNvPicPr>
            <a:picLocks noGrp="1"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62998" y="1018095"/>
            <a:ext cx="4920689" cy="4389120"/>
          </a:xfrm>
          <a:prstGeom prst="rect">
            <a:avLst/>
          </a:prstGeom>
        </p:spPr>
      </p:pic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D54AE93F-3BBD-B5DA-160E-520686D7931C}"/>
              </a:ext>
            </a:extLst>
          </p:cNvPr>
          <p:cNvSpPr>
            <a:spLocks noGrp="1"/>
          </p:cNvSpPr>
          <p:nvPr/>
        </p:nvSpPr>
        <p:spPr>
          <a:xfrm>
            <a:off x="6925559" y="5403780"/>
            <a:ext cx="1319349" cy="39841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800"/>
              </a:spcAft>
              <a:buClrTx/>
              <a:buSzTx/>
              <a:buFont typeface="Arial" panose="020B0604020202020204" pitchFamily="34" charset="0"/>
              <a:buNone/>
              <a:tabLst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344488" indent="-3429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ClrTx/>
              <a:buFont typeface="Arial" panose="020B0604020202020204" pitchFamily="34" charset="0"/>
              <a:buChar char="•"/>
              <a:defRPr sz="24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2pPr>
            <a:lvl3pPr marL="517525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2000" kern="1200">
                <a:solidFill>
                  <a:schemeClr val="tx2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3pPr>
            <a:lvl4pPr marL="741363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71550" indent="-28575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dirty="0"/>
              <a:t>Fig. 3−40</a:t>
            </a:r>
          </a:p>
        </p:txBody>
      </p:sp>
    </p:spTree>
    <p:extLst>
      <p:ext uri="{BB962C8B-B14F-4D97-AF65-F5344CB8AC3E}">
        <p14:creationId xmlns:p14="http://schemas.microsoft.com/office/powerpoint/2010/main" val="37408904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65735658-270A-8D75-091E-AFB444A3D6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7081EE3-B6BE-9584-F5AF-E5F6484DA7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pic>
        <p:nvPicPr>
          <p:cNvPr id="4" name="Picture 3" descr="Vector background of vibrant colors splashing">
            <a:extLst>
              <a:ext uri="{FF2B5EF4-FFF2-40B4-BE49-F238E27FC236}">
                <a16:creationId xmlns:a16="http://schemas.microsoft.com/office/drawing/2014/main" id="{7030221B-8902-BB40-4733-19AC6BAD172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17279"/>
          <a:stretch/>
        </p:blipFill>
        <p:spPr>
          <a:xfrm>
            <a:off x="1" y="10"/>
            <a:ext cx="12191998" cy="6857990"/>
          </a:xfrm>
          <a:prstGeom prst="rect">
            <a:avLst/>
          </a:prstGeom>
        </p:spPr>
      </p:pic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4711BF64-C99B-2F90-ADA1-0C08F9BE8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934286" y="934038"/>
            <a:ext cx="4316884" cy="4991433"/>
          </a:xfrm>
          <a:custGeom>
            <a:avLst/>
            <a:gdLst>
              <a:gd name="connsiteX0" fmla="*/ 0 w 9985794"/>
              <a:gd name="connsiteY0" fmla="*/ 0 h 4920343"/>
              <a:gd name="connsiteX1" fmla="*/ 9985794 w 9985794"/>
              <a:gd name="connsiteY1" fmla="*/ 0 h 4920343"/>
              <a:gd name="connsiteX2" fmla="*/ 9985794 w 9985794"/>
              <a:gd name="connsiteY2" fmla="*/ 4920343 h 4920343"/>
              <a:gd name="connsiteX3" fmla="*/ 0 w 9985794"/>
              <a:gd name="connsiteY3" fmla="*/ 4920343 h 4920343"/>
              <a:gd name="connsiteX4" fmla="*/ 0 w 9985794"/>
              <a:gd name="connsiteY4" fmla="*/ 4119525 h 4920343"/>
              <a:gd name="connsiteX5" fmla="*/ 4905554 w 9985794"/>
              <a:gd name="connsiteY5" fmla="*/ 4119525 h 4920343"/>
              <a:gd name="connsiteX6" fmla="*/ 4905554 w 9985794"/>
              <a:gd name="connsiteY6" fmla="*/ 1451087 h 4920343"/>
              <a:gd name="connsiteX7" fmla="*/ 0 w 9985794"/>
              <a:gd name="connsiteY7" fmla="*/ 1451087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8" fmla="*/ 4996994 w 9985794"/>
              <a:gd name="connsiteY8" fmla="*/ 4210965 h 4920343"/>
              <a:gd name="connsiteX0" fmla="*/ 4905554 w 9985794"/>
              <a:gd name="connsiteY0" fmla="*/ 4119525 h 4920343"/>
              <a:gd name="connsiteX1" fmla="*/ 4905554 w 9985794"/>
              <a:gd name="connsiteY1" fmla="*/ 1451087 h 4920343"/>
              <a:gd name="connsiteX2" fmla="*/ 0 w 9985794"/>
              <a:gd name="connsiteY2" fmla="*/ 1451087 h 4920343"/>
              <a:gd name="connsiteX3" fmla="*/ 0 w 9985794"/>
              <a:gd name="connsiteY3" fmla="*/ 0 h 4920343"/>
              <a:gd name="connsiteX4" fmla="*/ 9985794 w 9985794"/>
              <a:gd name="connsiteY4" fmla="*/ 0 h 4920343"/>
              <a:gd name="connsiteX5" fmla="*/ 9985794 w 9985794"/>
              <a:gd name="connsiteY5" fmla="*/ 4920343 h 4920343"/>
              <a:gd name="connsiteX6" fmla="*/ 0 w 9985794"/>
              <a:gd name="connsiteY6" fmla="*/ 4920343 h 4920343"/>
              <a:gd name="connsiteX7" fmla="*/ 0 w 9985794"/>
              <a:gd name="connsiteY7" fmla="*/ 4119525 h 4920343"/>
              <a:gd name="connsiteX0" fmla="*/ 4905554 w 9985794"/>
              <a:gd name="connsiteY0" fmla="*/ 1451087 h 4920343"/>
              <a:gd name="connsiteX1" fmla="*/ 0 w 9985794"/>
              <a:gd name="connsiteY1" fmla="*/ 1451087 h 4920343"/>
              <a:gd name="connsiteX2" fmla="*/ 0 w 9985794"/>
              <a:gd name="connsiteY2" fmla="*/ 0 h 4920343"/>
              <a:gd name="connsiteX3" fmla="*/ 9985794 w 9985794"/>
              <a:gd name="connsiteY3" fmla="*/ 0 h 4920343"/>
              <a:gd name="connsiteX4" fmla="*/ 9985794 w 9985794"/>
              <a:gd name="connsiteY4" fmla="*/ 4920343 h 4920343"/>
              <a:gd name="connsiteX5" fmla="*/ 0 w 9985794"/>
              <a:gd name="connsiteY5" fmla="*/ 4920343 h 4920343"/>
              <a:gd name="connsiteX6" fmla="*/ 0 w 9985794"/>
              <a:gd name="connsiteY6" fmla="*/ 4119525 h 4920343"/>
              <a:gd name="connsiteX0" fmla="*/ 0 w 9985794"/>
              <a:gd name="connsiteY0" fmla="*/ 1451087 h 4920343"/>
              <a:gd name="connsiteX1" fmla="*/ 0 w 9985794"/>
              <a:gd name="connsiteY1" fmla="*/ 0 h 4920343"/>
              <a:gd name="connsiteX2" fmla="*/ 9985794 w 9985794"/>
              <a:gd name="connsiteY2" fmla="*/ 0 h 4920343"/>
              <a:gd name="connsiteX3" fmla="*/ 9985794 w 9985794"/>
              <a:gd name="connsiteY3" fmla="*/ 4920343 h 4920343"/>
              <a:gd name="connsiteX4" fmla="*/ 0 w 9985794"/>
              <a:gd name="connsiteY4" fmla="*/ 4920343 h 4920343"/>
              <a:gd name="connsiteX5" fmla="*/ 0 w 9985794"/>
              <a:gd name="connsiteY5" fmla="*/ 4119525 h 4920343"/>
              <a:gd name="connsiteX0" fmla="*/ 0 w 10019371"/>
              <a:gd name="connsiteY0" fmla="*/ 1655069 h 4920343"/>
              <a:gd name="connsiteX1" fmla="*/ 33577 w 10019371"/>
              <a:gd name="connsiteY1" fmla="*/ 0 h 4920343"/>
              <a:gd name="connsiteX2" fmla="*/ 10019371 w 10019371"/>
              <a:gd name="connsiteY2" fmla="*/ 0 h 4920343"/>
              <a:gd name="connsiteX3" fmla="*/ 10019371 w 10019371"/>
              <a:gd name="connsiteY3" fmla="*/ 4920343 h 4920343"/>
              <a:gd name="connsiteX4" fmla="*/ 33577 w 10019371"/>
              <a:gd name="connsiteY4" fmla="*/ 4920343 h 4920343"/>
              <a:gd name="connsiteX5" fmla="*/ 33577 w 10019371"/>
              <a:gd name="connsiteY5" fmla="*/ 4119525 h 4920343"/>
              <a:gd name="connsiteX0" fmla="*/ 0 w 9991028"/>
              <a:gd name="connsiteY0" fmla="*/ 1645173 h 4920343"/>
              <a:gd name="connsiteX1" fmla="*/ 5234 w 9991028"/>
              <a:gd name="connsiteY1" fmla="*/ 0 h 4920343"/>
              <a:gd name="connsiteX2" fmla="*/ 9991028 w 9991028"/>
              <a:gd name="connsiteY2" fmla="*/ 0 h 4920343"/>
              <a:gd name="connsiteX3" fmla="*/ 9991028 w 9991028"/>
              <a:gd name="connsiteY3" fmla="*/ 4920343 h 4920343"/>
              <a:gd name="connsiteX4" fmla="*/ 5234 w 9991028"/>
              <a:gd name="connsiteY4" fmla="*/ 4920343 h 4920343"/>
              <a:gd name="connsiteX5" fmla="*/ 5234 w 9991028"/>
              <a:gd name="connsiteY5" fmla="*/ 4119525 h 4920343"/>
              <a:gd name="connsiteX0" fmla="*/ 59 w 9986364"/>
              <a:gd name="connsiteY0" fmla="*/ 1639236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60 w 9986364"/>
              <a:gd name="connsiteY0" fmla="*/ 1847740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1626 w 9985937"/>
              <a:gd name="connsiteY0" fmla="*/ 1797498 h 4920343"/>
              <a:gd name="connsiteX1" fmla="*/ 143 w 9985937"/>
              <a:gd name="connsiteY1" fmla="*/ 0 h 4920343"/>
              <a:gd name="connsiteX2" fmla="*/ 9985937 w 9985937"/>
              <a:gd name="connsiteY2" fmla="*/ 0 h 4920343"/>
              <a:gd name="connsiteX3" fmla="*/ 9985937 w 9985937"/>
              <a:gd name="connsiteY3" fmla="*/ 4920343 h 4920343"/>
              <a:gd name="connsiteX4" fmla="*/ 143 w 9985937"/>
              <a:gd name="connsiteY4" fmla="*/ 4920343 h 4920343"/>
              <a:gd name="connsiteX5" fmla="*/ 143 w 9985937"/>
              <a:gd name="connsiteY5" fmla="*/ 4119525 h 4920343"/>
              <a:gd name="connsiteX0" fmla="*/ 62 w 9986364"/>
              <a:gd name="connsiteY0" fmla="*/ 1779914 h 4920343"/>
              <a:gd name="connsiteX1" fmla="*/ 570 w 9986364"/>
              <a:gd name="connsiteY1" fmla="*/ 0 h 4920343"/>
              <a:gd name="connsiteX2" fmla="*/ 9986364 w 9986364"/>
              <a:gd name="connsiteY2" fmla="*/ 0 h 4920343"/>
              <a:gd name="connsiteX3" fmla="*/ 9986364 w 9986364"/>
              <a:gd name="connsiteY3" fmla="*/ 4920343 h 4920343"/>
              <a:gd name="connsiteX4" fmla="*/ 570 w 9986364"/>
              <a:gd name="connsiteY4" fmla="*/ 4920343 h 4920343"/>
              <a:gd name="connsiteX5" fmla="*/ 570 w 9986364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105 w 9985899"/>
              <a:gd name="connsiteY5" fmla="*/ 4119525 h 4920343"/>
              <a:gd name="connsiteX0" fmla="*/ 17584 w 9985899"/>
              <a:gd name="connsiteY0" fmla="*/ 1779914 h 4920343"/>
              <a:gd name="connsiteX1" fmla="*/ 105 w 9985899"/>
              <a:gd name="connsiteY1" fmla="*/ 0 h 4920343"/>
              <a:gd name="connsiteX2" fmla="*/ 9985899 w 9985899"/>
              <a:gd name="connsiteY2" fmla="*/ 0 h 4920343"/>
              <a:gd name="connsiteX3" fmla="*/ 9985899 w 9985899"/>
              <a:gd name="connsiteY3" fmla="*/ 4920343 h 4920343"/>
              <a:gd name="connsiteX4" fmla="*/ 105 w 9985899"/>
              <a:gd name="connsiteY4" fmla="*/ 4920343 h 4920343"/>
              <a:gd name="connsiteX5" fmla="*/ 3331 w 9985899"/>
              <a:gd name="connsiteY5" fmla="*/ 4251727 h 4920343"/>
              <a:gd name="connsiteX0" fmla="*/ 23936 w 9992251"/>
              <a:gd name="connsiteY0" fmla="*/ 1779914 h 4920343"/>
              <a:gd name="connsiteX1" fmla="*/ 6457 w 9992251"/>
              <a:gd name="connsiteY1" fmla="*/ 0 h 4920343"/>
              <a:gd name="connsiteX2" fmla="*/ 9992251 w 9992251"/>
              <a:gd name="connsiteY2" fmla="*/ 0 h 4920343"/>
              <a:gd name="connsiteX3" fmla="*/ 9992251 w 9992251"/>
              <a:gd name="connsiteY3" fmla="*/ 4920343 h 4920343"/>
              <a:gd name="connsiteX4" fmla="*/ 6457 w 9992251"/>
              <a:gd name="connsiteY4" fmla="*/ 4920343 h 4920343"/>
              <a:gd name="connsiteX5" fmla="*/ 0 w 9992251"/>
              <a:gd name="connsiteY5" fmla="*/ 4250393 h 4920343"/>
              <a:gd name="connsiteX0" fmla="*/ 20707 w 9989022"/>
              <a:gd name="connsiteY0" fmla="*/ 1779914 h 4920343"/>
              <a:gd name="connsiteX1" fmla="*/ 3228 w 9989022"/>
              <a:gd name="connsiteY1" fmla="*/ 0 h 4920343"/>
              <a:gd name="connsiteX2" fmla="*/ 9989022 w 9989022"/>
              <a:gd name="connsiteY2" fmla="*/ 0 h 4920343"/>
              <a:gd name="connsiteX3" fmla="*/ 9989022 w 9989022"/>
              <a:gd name="connsiteY3" fmla="*/ 4920343 h 4920343"/>
              <a:gd name="connsiteX4" fmla="*/ 3228 w 9989022"/>
              <a:gd name="connsiteY4" fmla="*/ 4920343 h 4920343"/>
              <a:gd name="connsiteX5" fmla="*/ 0 w 9989022"/>
              <a:gd name="connsiteY5" fmla="*/ 4250394 h 4920343"/>
              <a:gd name="connsiteX0" fmla="*/ 17583 w 9985898"/>
              <a:gd name="connsiteY0" fmla="*/ 1779914 h 4920343"/>
              <a:gd name="connsiteX1" fmla="*/ 104 w 9985898"/>
              <a:gd name="connsiteY1" fmla="*/ 0 h 4920343"/>
              <a:gd name="connsiteX2" fmla="*/ 9985898 w 9985898"/>
              <a:gd name="connsiteY2" fmla="*/ 0 h 4920343"/>
              <a:gd name="connsiteX3" fmla="*/ 9985898 w 9985898"/>
              <a:gd name="connsiteY3" fmla="*/ 4920343 h 4920343"/>
              <a:gd name="connsiteX4" fmla="*/ 104 w 9985898"/>
              <a:gd name="connsiteY4" fmla="*/ 4920343 h 4920343"/>
              <a:gd name="connsiteX5" fmla="*/ 6559 w 9985898"/>
              <a:gd name="connsiteY5" fmla="*/ 4251729 h 4920343"/>
              <a:gd name="connsiteX0" fmla="*/ 23935 w 9992250"/>
              <a:gd name="connsiteY0" fmla="*/ 1779914 h 4920343"/>
              <a:gd name="connsiteX1" fmla="*/ 6456 w 9992250"/>
              <a:gd name="connsiteY1" fmla="*/ 0 h 4920343"/>
              <a:gd name="connsiteX2" fmla="*/ 9992250 w 9992250"/>
              <a:gd name="connsiteY2" fmla="*/ 0 h 4920343"/>
              <a:gd name="connsiteX3" fmla="*/ 9992250 w 9992250"/>
              <a:gd name="connsiteY3" fmla="*/ 4920343 h 4920343"/>
              <a:gd name="connsiteX4" fmla="*/ 6456 w 9992250"/>
              <a:gd name="connsiteY4" fmla="*/ 4920343 h 4920343"/>
              <a:gd name="connsiteX5" fmla="*/ 0 w 9992250"/>
              <a:gd name="connsiteY5" fmla="*/ 4255735 h 4920343"/>
              <a:gd name="connsiteX0" fmla="*/ 20706 w 9989021"/>
              <a:gd name="connsiteY0" fmla="*/ 1779914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339 w 9989021"/>
              <a:gd name="connsiteY0" fmla="*/ 2408875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11022 w 9989021"/>
              <a:gd name="connsiteY0" fmla="*/ 2454278 h 4920343"/>
              <a:gd name="connsiteX1" fmla="*/ 3227 w 9989021"/>
              <a:gd name="connsiteY1" fmla="*/ 0 h 4920343"/>
              <a:gd name="connsiteX2" fmla="*/ 9989021 w 9989021"/>
              <a:gd name="connsiteY2" fmla="*/ 0 h 4920343"/>
              <a:gd name="connsiteX3" fmla="*/ 9989021 w 9989021"/>
              <a:gd name="connsiteY3" fmla="*/ 4920343 h 4920343"/>
              <a:gd name="connsiteX4" fmla="*/ 3227 w 9989021"/>
              <a:gd name="connsiteY4" fmla="*/ 4920343 h 4920343"/>
              <a:gd name="connsiteX5" fmla="*/ 0 w 9989021"/>
              <a:gd name="connsiteY5" fmla="*/ 4255735 h 4920343"/>
              <a:gd name="connsiteX0" fmla="*/ 0 w 9990908"/>
              <a:gd name="connsiteY0" fmla="*/ 2455614 h 4920343"/>
              <a:gd name="connsiteX1" fmla="*/ 5114 w 9990908"/>
              <a:gd name="connsiteY1" fmla="*/ 0 h 4920343"/>
              <a:gd name="connsiteX2" fmla="*/ 9990908 w 9990908"/>
              <a:gd name="connsiteY2" fmla="*/ 0 h 4920343"/>
              <a:gd name="connsiteX3" fmla="*/ 9990908 w 9990908"/>
              <a:gd name="connsiteY3" fmla="*/ 4920343 h 4920343"/>
              <a:gd name="connsiteX4" fmla="*/ 5114 w 9990908"/>
              <a:gd name="connsiteY4" fmla="*/ 4920343 h 4920343"/>
              <a:gd name="connsiteX5" fmla="*/ 1887 w 9990908"/>
              <a:gd name="connsiteY5" fmla="*/ 4255735 h 4920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990908" h="4920343">
                <a:moveTo>
                  <a:pt x="0" y="2455614"/>
                </a:moveTo>
                <a:cubicBezTo>
                  <a:pt x="1745" y="1907223"/>
                  <a:pt x="3369" y="548391"/>
                  <a:pt x="5114" y="0"/>
                </a:cubicBezTo>
                <a:lnTo>
                  <a:pt x="9990908" y="0"/>
                </a:lnTo>
                <a:lnTo>
                  <a:pt x="9990908" y="4920343"/>
                </a:lnTo>
                <a:lnTo>
                  <a:pt x="5114" y="4920343"/>
                </a:lnTo>
                <a:cubicBezTo>
                  <a:pt x="5114" y="4653404"/>
                  <a:pt x="1887" y="4522674"/>
                  <a:pt x="1887" y="4255735"/>
                </a:cubicBezTo>
              </a:path>
            </a:pathLst>
          </a:custGeom>
          <a:noFill/>
          <a:ln w="381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ade Gothic Next Light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A707DBD-417D-7FDC-117E-1EE51AF918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29620" y="1597224"/>
            <a:ext cx="3939362" cy="1841435"/>
          </a:xfrm>
          <a:noFill/>
        </p:spPr>
        <p:txBody>
          <a:bodyPr anchor="ctr"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Bearings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E7D92B-8ED5-EA79-DCD5-9105D735D7C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77929" y="4101844"/>
            <a:ext cx="3043621" cy="1319184"/>
          </a:xfrm>
          <a:noFill/>
        </p:spPr>
        <p:txBody>
          <a:bodyPr anchor="b">
            <a:normAutofit/>
          </a:bodyPr>
          <a:lstStyle/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MET 4501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  <a:p>
            <a:r>
              <a:rPr lang="en-US" dirty="0">
                <a:solidFill>
                  <a:schemeClr val="accent1">
                    <a:lumMod val="60000"/>
                    <a:lumOff val="40000"/>
                  </a:schemeClr>
                </a:solidFill>
              </a:rPr>
              <a:t>LEAH GINSBERG, PH.D.</a:t>
            </a:r>
            <a:endParaRPr lang="en-US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48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3BC8F8B-3997-9BA6-BA2F-2813554C78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FA56F3-65EB-7925-6E51-A3205ECA53C1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Journal bearing vs. rolling-element bearings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7D16F10-E450-606D-2638-567BBCED1C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0092" y="1814657"/>
            <a:ext cx="4529285" cy="322868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79DF2A8-32E2-1A5E-F76B-C2312B58EE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1838" y="1995327"/>
            <a:ext cx="5400070" cy="286734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E486C25E-F82C-157C-DD77-EF32AC057FA6}"/>
              </a:ext>
            </a:extLst>
          </p:cNvPr>
          <p:cNvSpPr txBox="1"/>
          <p:nvPr/>
        </p:nvSpPr>
        <p:spPr>
          <a:xfrm>
            <a:off x="1112363" y="1319753"/>
            <a:ext cx="4457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Components of a journal bearing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406F627-68DA-8BA1-79D8-BF90AC797EAD}"/>
              </a:ext>
            </a:extLst>
          </p:cNvPr>
          <p:cNvSpPr txBox="1"/>
          <p:nvPr/>
        </p:nvSpPr>
        <p:spPr>
          <a:xfrm>
            <a:off x="5751838" y="1340178"/>
            <a:ext cx="54000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Light"/>
                <a:ea typeface="+mn-ea"/>
                <a:cs typeface="+mn-cs"/>
              </a:rPr>
              <a:t>Components of a rolling-element bearing (REB)</a:t>
            </a:r>
          </a:p>
        </p:txBody>
      </p:sp>
    </p:spTree>
    <p:extLst>
      <p:ext uri="{BB962C8B-B14F-4D97-AF65-F5344CB8AC3E}">
        <p14:creationId xmlns:p14="http://schemas.microsoft.com/office/powerpoint/2010/main" val="3212697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89EF06-4825-53ED-E53B-6FC701A337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CC21006-CF81-589E-D7F7-83E152CEA5B7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Journal bearings</a:t>
            </a:r>
          </a:p>
        </p:txBody>
      </p:sp>
      <p:pic>
        <p:nvPicPr>
          <p:cNvPr id="1028" name="Picture 4" descr="Here's How Your Car's Engine Works">
            <a:extLst>
              <a:ext uri="{FF2B5EF4-FFF2-40B4-BE49-F238E27FC236}">
                <a16:creationId xmlns:a16="http://schemas.microsoft.com/office/drawing/2014/main" id="{13848317-3ADA-190C-048B-2A08D15140D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269" y="868788"/>
            <a:ext cx="10923591" cy="54754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018453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B89CD9-F7B0-E998-51C0-655DBE4819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E2AA2A81-E864-0E15-7441-181B077B7740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Journal bearings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2D7CE3C8-5C8F-5E14-E83E-B587A7A166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1180" y="1211344"/>
            <a:ext cx="3446676" cy="45955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1AAD845D-9820-4FA5-866C-0BED1DF8112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188"/>
          <a:stretch/>
        </p:blipFill>
        <p:spPr>
          <a:xfrm>
            <a:off x="4677856" y="1362173"/>
            <a:ext cx="6445072" cy="42844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15907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4AD915-600D-56AC-05BB-C5E6123BA8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46DA26B-7C3B-34A4-7688-80FA8D37245C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10312610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1" i="0" u="none" strike="noStrike" kern="1200" cap="all" spc="50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ade Gothic Next Cond"/>
                <a:ea typeface="+mj-ea"/>
                <a:cs typeface="+mj-cs"/>
              </a:rPr>
              <a:t>Rolling element bearings (REB)</a:t>
            </a:r>
          </a:p>
        </p:txBody>
      </p:sp>
      <p:pic>
        <p:nvPicPr>
          <p:cNvPr id="9218" name="Picture 2">
            <a:extLst>
              <a:ext uri="{FF2B5EF4-FFF2-40B4-BE49-F238E27FC236}">
                <a16:creationId xmlns:a16="http://schemas.microsoft.com/office/drawing/2014/main" id="{1A44A280-7659-9B99-485D-37920EDC58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21851" y="1557337"/>
            <a:ext cx="3743325" cy="37433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SRB Roller Bearing Animation on Make a GIF">
            <a:extLst>
              <a:ext uri="{FF2B5EF4-FFF2-40B4-BE49-F238E27FC236}">
                <a16:creationId xmlns:a16="http://schemas.microsoft.com/office/drawing/2014/main" id="{527F766B-80B9-E614-D7C7-CDBD887C85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77054" y="2062160"/>
            <a:ext cx="5793095" cy="29146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60096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636EF86-736D-B6D7-FE99-BCEC4A94C8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1752E1D2-144D-B7D7-7AEB-B18FCBB567E7}"/>
              </a:ext>
            </a:extLst>
          </p:cNvPr>
          <p:cNvSpPr txBox="1">
            <a:spLocks/>
          </p:cNvSpPr>
          <p:nvPr/>
        </p:nvSpPr>
        <p:spPr>
          <a:xfrm>
            <a:off x="914714" y="228412"/>
            <a:ext cx="7135777" cy="5712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120000"/>
              </a:lnSpc>
              <a:spcBef>
                <a:spcPct val="0"/>
              </a:spcBef>
              <a:buNone/>
              <a:defRPr sz="2800" b="1" kern="1200" cap="all" spc="500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>
                <a:solidFill>
                  <a:srgbClr val="000000"/>
                </a:solidFill>
                <a:latin typeface="Trade Gothic Next Cond"/>
              </a:rPr>
              <a:t>Example: Roller in a ring</a:t>
            </a:r>
            <a:endParaRPr kumimoji="0" lang="en-US" sz="2800" b="1" i="0" u="none" strike="noStrike" kern="1200" cap="all" spc="50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ade Gothic Next Cond"/>
              <a:ea typeface="+mj-ea"/>
              <a:cs typeface="+mj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634D51-AB59-50A3-8D12-40E7069B8D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836" y="1211515"/>
            <a:ext cx="4419650" cy="4434969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6AA391F9-EE9E-8330-C7A4-EF296F539BDB}"/>
              </a:ext>
            </a:extLst>
          </p:cNvPr>
          <p:cNvSpPr/>
          <p:nvPr/>
        </p:nvSpPr>
        <p:spPr>
          <a:xfrm>
            <a:off x="1377836" y="1211515"/>
            <a:ext cx="856316" cy="739834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F9ADE8-B4AE-85BC-9417-F6D30B3F81A8}"/>
                  </a:ext>
                </a:extLst>
              </p:cNvPr>
              <p:cNvSpPr txBox="1"/>
              <p:nvPr/>
            </p:nvSpPr>
            <p:spPr>
              <a:xfrm>
                <a:off x="6394516" y="1166842"/>
                <a:ext cx="4565715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We want to analyze a roller inside a ring. We’re given that: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roller is an Al alloy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E=71.7 </a:t>
                </a:r>
                <a:r>
                  <a:rPr lang="en-US" dirty="0" err="1"/>
                  <a:t>GPa</a:t>
                </a: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</m:oMath>
                </a14:m>
                <a:r>
                  <a:rPr lang="en-US" dirty="0"/>
                  <a:t>=0.333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ring is cast iron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E=100.0 </a:t>
                </a:r>
                <a:r>
                  <a:rPr lang="en-US" dirty="0" err="1"/>
                  <a:t>GPa</a:t>
                </a:r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𝜈</m:t>
                    </m:r>
                  </m:oMath>
                </a14:m>
                <a:r>
                  <a:rPr lang="en-US" dirty="0"/>
                  <a:t>=0.211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diameter of the roller is 31.750 mm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length of the roller is 50.800 mm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/>
                  <a:t>The inner radius of the ring is 152.4 mm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  <a:p>
                <a:r>
                  <a:rPr lang="en-US" dirty="0"/>
                  <a:t>What is the maximum contact force that can be applied if the shear stress must not exceed 27.5 MPa?</a:t>
                </a: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endParaRPr lang="en-US" dirty="0"/>
              </a:p>
            </p:txBody>
          </p:sp>
        </mc:Choice>
        <mc:Fallback xmlns="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F9ADE8-B4AE-85BC-9417-F6D30B3F81A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4516" y="1166842"/>
                <a:ext cx="4565715" cy="4524315"/>
              </a:xfrm>
              <a:prstGeom prst="rect">
                <a:avLst/>
              </a:prstGeom>
              <a:blipFill>
                <a:blip r:embed="rId3"/>
                <a:stretch>
                  <a:fillRect l="-1202" t="-6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1" name="Right Brace 10">
            <a:extLst>
              <a:ext uri="{FF2B5EF4-FFF2-40B4-BE49-F238E27FC236}">
                <a16:creationId xmlns:a16="http://schemas.microsoft.com/office/drawing/2014/main" id="{D4C835BC-9377-0689-D24B-5E0D850F5B02}"/>
              </a:ext>
            </a:extLst>
          </p:cNvPr>
          <p:cNvSpPr/>
          <p:nvPr/>
        </p:nvSpPr>
        <p:spPr>
          <a:xfrm>
            <a:off x="9046590" y="1738050"/>
            <a:ext cx="339365" cy="1646277"/>
          </a:xfrm>
          <a:prstGeom prst="righ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2306E2F-6EB0-EC12-ABDA-53D389A519B1}"/>
              </a:ext>
            </a:extLst>
          </p:cNvPr>
          <p:cNvSpPr txBox="1"/>
          <p:nvPr/>
        </p:nvSpPr>
        <p:spPr>
          <a:xfrm>
            <a:off x="9376528" y="2425149"/>
            <a:ext cx="2117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Table A-5</a:t>
            </a:r>
          </a:p>
        </p:txBody>
      </p:sp>
    </p:spTree>
    <p:extLst>
      <p:ext uri="{BB962C8B-B14F-4D97-AF65-F5344CB8AC3E}">
        <p14:creationId xmlns:p14="http://schemas.microsoft.com/office/powerpoint/2010/main" val="3717456744"/>
      </p:ext>
    </p:extLst>
  </p:cSld>
  <p:clrMapOvr>
    <a:masterClrMapping/>
  </p:clrMapOvr>
</p:sld>
</file>

<file path=ppt/theme/theme1.xml><?xml version="1.0" encoding="utf-8"?>
<a:theme xmlns:a="http://schemas.openxmlformats.org/drawingml/2006/main" name="LimelightVTI">
  <a:themeElements>
    <a:clrScheme name="AnalogousFromRegularSeedRightStep">
      <a:dk1>
        <a:srgbClr val="000000"/>
      </a:dk1>
      <a:lt1>
        <a:srgbClr val="FFFFFF"/>
      </a:lt1>
      <a:dk2>
        <a:srgbClr val="1C2732"/>
      </a:dk2>
      <a:lt2>
        <a:srgbClr val="F3F0F1"/>
      </a:lt2>
      <a:accent1>
        <a:srgbClr val="21B782"/>
      </a:accent1>
      <a:accent2>
        <a:srgbClr val="14B1BC"/>
      </a:accent2>
      <a:accent3>
        <a:srgbClr val="298CE7"/>
      </a:accent3>
      <a:accent4>
        <a:srgbClr val="2E40D9"/>
      </a:accent4>
      <a:accent5>
        <a:srgbClr val="6529E7"/>
      </a:accent5>
      <a:accent6>
        <a:srgbClr val="A217D5"/>
      </a:accent6>
      <a:hlink>
        <a:srgbClr val="BF3F6C"/>
      </a:hlink>
      <a:folHlink>
        <a:srgbClr val="7F7F7F"/>
      </a:folHlink>
    </a:clrScheme>
    <a:fontScheme name="Trade Gothic">
      <a:majorFont>
        <a:latin typeface="Trade Gothic Next Cond"/>
        <a:ea typeface=""/>
        <a:cs typeface=""/>
      </a:majorFont>
      <a:minorFont>
        <a:latin typeface="Trade Gothic Next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imelightVTI" id="{7936DCFD-B587-41FD-9126-64F2709ED40B}" vid="{74F41540-78F1-4C56-9EAA-6FA6E9F1D77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</TotalTime>
  <Words>740</Words>
  <Application>Microsoft Office PowerPoint</Application>
  <PresentationFormat>Widescreen</PresentationFormat>
  <Paragraphs>107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Cambria Math</vt:lpstr>
      <vt:lpstr>Trade Gothic Next Cond</vt:lpstr>
      <vt:lpstr>Trade Gothic Next Light</vt:lpstr>
      <vt:lpstr>LimelightVTI</vt:lpstr>
      <vt:lpstr>Contact Stress</vt:lpstr>
      <vt:lpstr>PowerPoint Presentation</vt:lpstr>
      <vt:lpstr>PowerPoint Presentation</vt:lpstr>
      <vt:lpstr>Bearings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Leah Ginsberg</dc:creator>
  <cp:lastModifiedBy>Leah Ginsberg</cp:lastModifiedBy>
  <cp:revision>4</cp:revision>
  <dcterms:created xsi:type="dcterms:W3CDTF">2024-10-17T23:23:23Z</dcterms:created>
  <dcterms:modified xsi:type="dcterms:W3CDTF">2025-03-31T20:53:52Z</dcterms:modified>
</cp:coreProperties>
</file>

<file path=docProps/thumbnail.jpeg>
</file>